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82" r:id="rId4"/>
    <p:sldId id="283" r:id="rId5"/>
    <p:sldId id="284" r:id="rId6"/>
    <p:sldId id="285" r:id="rId7"/>
    <p:sldId id="281" r:id="rId8"/>
    <p:sldId id="280" r:id="rId9"/>
    <p:sldId id="261" r:id="rId10"/>
  </p:sldIdLst>
  <p:sldSz cx="111617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074" y="-96"/>
      </p:cViewPr>
      <p:guideLst>
        <p:guide orient="horz" pos="2160"/>
        <p:guide pos="35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748668" y="359898"/>
            <a:ext cx="9040988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748668" y="1850064"/>
            <a:ext cx="9040988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124756" y="1413802"/>
            <a:ext cx="256719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412518" y="1345016"/>
            <a:ext cx="78132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71285" y="274640"/>
            <a:ext cx="2232343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5214" y="274641"/>
            <a:ext cx="6790042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Graphic of stages of human growth from infancy to adulthoo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78000"/>
            <a:ext cx="1920000" cy="1080000"/>
          </a:xfrm>
          <a:prstGeom prst="snip2Diag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786632" y="-54"/>
            <a:ext cx="8371285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7339" y="2600325"/>
            <a:ext cx="7813199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7339" y="1066800"/>
            <a:ext cx="7813199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790428" y="0"/>
            <a:ext cx="93014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651665" y="2814656"/>
            <a:ext cx="256719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939427" y="2745870"/>
            <a:ext cx="78132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389" y="274320"/>
            <a:ext cx="9152605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389" y="1524000"/>
            <a:ext cx="4464685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0309" y="1524000"/>
            <a:ext cx="4464685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86" y="5160336"/>
            <a:ext cx="10045542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086" y="328278"/>
            <a:ext cx="4911154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692473" y="328278"/>
            <a:ext cx="4911154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58086" y="969336"/>
            <a:ext cx="4911154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92473" y="969336"/>
            <a:ext cx="4911154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389" y="274320"/>
            <a:ext cx="9152605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38950" y="0"/>
            <a:ext cx="9922763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238950" y="-54"/>
            <a:ext cx="89294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86" y="216778"/>
            <a:ext cx="4650714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8086" y="1406964"/>
            <a:ext cx="4650714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58086" y="2133601"/>
            <a:ext cx="9952527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897" y="1066800"/>
            <a:ext cx="3348514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30143" y="1066800"/>
            <a:ext cx="5580857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23157" y="1143004"/>
            <a:ext cx="5394828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484266" y="954341"/>
            <a:ext cx="837128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107775" y="936786"/>
            <a:ext cx="79248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3157" y="4800600"/>
            <a:ext cx="5394828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995968" y="-815922"/>
            <a:ext cx="200052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06068" y="21103"/>
            <a:ext cx="2077796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223236" y="1055077"/>
            <a:ext cx="13741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236374" y="-54"/>
            <a:ext cx="992534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752389" y="274638"/>
            <a:ext cx="9152605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752389" y="1447800"/>
            <a:ext cx="9152605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371671" y="6305550"/>
            <a:ext cx="26044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6976071" y="6305550"/>
            <a:ext cx="3534542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0514333" y="6305550"/>
            <a:ext cx="5580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238950" y="-54"/>
            <a:ext cx="89294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0256" y="990600"/>
            <a:ext cx="9487456" cy="1470025"/>
          </a:xfrm>
        </p:spPr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Principles of 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Human 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Growth &amp; Development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7856" y="3505200"/>
            <a:ext cx="9040988" cy="1752600"/>
          </a:xfrm>
        </p:spPr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Imran</a:t>
            </a:r>
            <a:r>
              <a:rPr lang="en-US" dirty="0" smtClean="0"/>
              <a:t> A. </a:t>
            </a:r>
            <a:r>
              <a:rPr lang="en-US" dirty="0" err="1" smtClean="0"/>
              <a:t>Sajid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3224" t="18000" r="30930" b="15333"/>
          <a:stretch>
            <a:fillRect/>
          </a:stretch>
        </p:blipFill>
        <p:spPr bwMode="auto">
          <a:xfrm>
            <a:off x="3008313" y="2590800"/>
            <a:ext cx="8153400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ctangle 5"/>
          <p:cNvSpPr/>
          <p:nvPr/>
        </p:nvSpPr>
        <p:spPr>
          <a:xfrm>
            <a:off x="323056" y="6211669"/>
            <a:ext cx="1036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/>
              <a:t>Disclaimer: A significant part of these slides is based on the works of </a:t>
            </a:r>
            <a:r>
              <a:rPr lang="en-US" i="1" dirty="0" err="1" smtClean="0"/>
              <a:t>ChanchadII</a:t>
            </a:r>
            <a:r>
              <a:rPr lang="en-US" i="1" dirty="0" smtClean="0"/>
              <a:t> on </a:t>
            </a:r>
            <a:r>
              <a:rPr lang="en-US" i="1" dirty="0" err="1" smtClean="0"/>
              <a:t>Slideshare</a:t>
            </a:r>
            <a:r>
              <a:rPr lang="en-US" i="1" dirty="0" smtClean="0"/>
              <a:t> at https://www.slideshare.net/Chanchad11/introduction-to-human-growth-development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PRINCIPLES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855" y="1447800"/>
            <a:ext cx="10277139" cy="4800600"/>
          </a:xfrm>
        </p:spPr>
        <p:txBody>
          <a:bodyPr>
            <a:normAutofit/>
          </a:bodyPr>
          <a:lstStyle/>
          <a:p>
            <a:pPr marL="596646" indent="-514350"/>
            <a:r>
              <a:rPr lang="en-US" u="sng" dirty="0" smtClean="0"/>
              <a:t>1. Development is continuous process: </a:t>
            </a:r>
            <a:endParaRPr lang="en-US" dirty="0" smtClean="0"/>
          </a:p>
          <a:p>
            <a:pPr marL="870966" lvl="1" indent="-514350"/>
            <a:r>
              <a:rPr lang="en-US" dirty="0" smtClean="0"/>
              <a:t>Development doesn’t stop at a certain age. </a:t>
            </a:r>
          </a:p>
          <a:p>
            <a:pPr marL="596646" indent="-514350"/>
            <a:r>
              <a:rPr lang="en-US" u="sng" dirty="0" smtClean="0"/>
              <a:t>2. Development is organized and systematic: </a:t>
            </a:r>
          </a:p>
          <a:p>
            <a:pPr marL="870966" lvl="1" indent="-514350"/>
            <a:r>
              <a:rPr lang="en-US" dirty="0" smtClean="0"/>
              <a:t>The development process has a certain sequence which will essentially occur in all individuals in the same order, pattern and sequence. </a:t>
            </a:r>
          </a:p>
          <a:p>
            <a:pPr marL="870966" lvl="1" indent="-514350"/>
            <a:r>
              <a:rPr lang="en-US" dirty="0" smtClean="0"/>
              <a:t>Each individual passes through same stages, with same order, with same pattern, and same sequence. </a:t>
            </a:r>
          </a:p>
          <a:p>
            <a:pPr marL="596646" indent="-51435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u="sng" dirty="0" smtClean="0"/>
              <a:t>3. Development stages follow a certain pace</a:t>
            </a:r>
          </a:p>
          <a:p>
            <a:pPr lvl="1"/>
            <a:r>
              <a:rPr lang="en-US" dirty="0" smtClean="0"/>
              <a:t>the pace of development (physical + mental) varies at different stages. </a:t>
            </a:r>
          </a:p>
          <a:p>
            <a:pPr lvl="1"/>
            <a:r>
              <a:rPr lang="en-US" dirty="0" smtClean="0"/>
              <a:t>Walking, acquiring a vocabulary, learning to manipulate etc. </a:t>
            </a:r>
          </a:p>
          <a:p>
            <a:pPr lvl="1"/>
            <a:r>
              <a:rPr lang="en-US" dirty="0" smtClean="0"/>
              <a:t>One year old child first learns to speak one or two words, then as the child grows, his/her vocabulary increases. </a:t>
            </a:r>
          </a:p>
          <a:p>
            <a:pPr lvl="1"/>
            <a:r>
              <a:rPr lang="en-US" dirty="0" smtClean="0"/>
              <a:t>By the age of five, learns the basic structure of language, nursery rhymes, and the capacity to write. </a:t>
            </a:r>
          </a:p>
          <a:p>
            <a:pPr lvl="1"/>
            <a:r>
              <a:rPr lang="en-US" dirty="0" smtClean="0"/>
              <a:t>The pace is rapid in first five years then it slows down</a:t>
            </a:r>
          </a:p>
          <a:p>
            <a:pPr lvl="1"/>
            <a:r>
              <a:rPr lang="en-US" dirty="0" smtClean="0"/>
              <a:t>It is again rapid at puberty and then slows down again.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4. Individual Differences: </a:t>
            </a:r>
          </a:p>
          <a:p>
            <a:pPr lvl="1"/>
            <a:r>
              <a:rPr lang="en-US" dirty="0" smtClean="0"/>
              <a:t>Each individual’s pace of development is different. </a:t>
            </a:r>
          </a:p>
          <a:p>
            <a:pPr lvl="1"/>
            <a:r>
              <a:rPr lang="en-US" dirty="0" smtClean="0"/>
              <a:t>Genes </a:t>
            </a:r>
          </a:p>
          <a:p>
            <a:pPr lvl="1"/>
            <a:r>
              <a:rPr lang="en-US" dirty="0" smtClean="0"/>
              <a:t>Culture/ environment </a:t>
            </a:r>
          </a:p>
          <a:p>
            <a:pPr lvl="1"/>
            <a:r>
              <a:rPr lang="en-US" dirty="0" smtClean="0"/>
              <a:t>Some children learn to walk earlier then others. </a:t>
            </a:r>
          </a:p>
          <a:p>
            <a:pPr lvl="1"/>
            <a:r>
              <a:rPr lang="en-US" dirty="0" smtClean="0"/>
              <a:t>Some have more vocabulary. </a:t>
            </a:r>
          </a:p>
          <a:p>
            <a:pPr lvl="1"/>
            <a:r>
              <a:rPr lang="en-US" dirty="0" smtClean="0"/>
              <a:t>It may depend upon the amount of stimulation one receives from the environment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5. Gender Differences: </a:t>
            </a:r>
          </a:p>
          <a:p>
            <a:pPr lvl="1"/>
            <a:r>
              <a:rPr lang="en-US" dirty="0" smtClean="0"/>
              <a:t>Rate of development is different in both genders. </a:t>
            </a:r>
          </a:p>
          <a:p>
            <a:pPr lvl="1"/>
            <a:r>
              <a:rPr lang="en-US" dirty="0" smtClean="0"/>
              <a:t>In early years, compared to boys, girls grow more rapidly </a:t>
            </a:r>
          </a:p>
          <a:p>
            <a:pPr lvl="1"/>
            <a:r>
              <a:rPr lang="en-US" dirty="0" smtClean="0"/>
              <a:t>Acquisition of speech and manipulative skills </a:t>
            </a:r>
            <a:r>
              <a:rPr lang="en-US" dirty="0" smtClean="0">
                <a:sym typeface="Wingdings" pitchFamily="2" charset="2"/>
              </a:rPr>
              <a:t> girls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Puberty  girls </a:t>
            </a:r>
            <a:r>
              <a:rPr lang="en-US" dirty="0" err="1" smtClean="0">
                <a:sym typeface="Wingdings" pitchFamily="2" charset="2"/>
              </a:rPr>
              <a:t>vs</a:t>
            </a:r>
            <a:r>
              <a:rPr lang="en-US" dirty="0" smtClean="0">
                <a:sym typeface="Wingdings" pitchFamily="2" charset="2"/>
              </a:rPr>
              <a:t> boys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Post-puberty age boys become stronger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`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6. Predictable Patterns</a:t>
            </a:r>
          </a:p>
          <a:p>
            <a:pPr lvl="1"/>
            <a:r>
              <a:rPr lang="en-US" dirty="0" smtClean="0"/>
              <a:t>The development pattern is predictable.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7. Developmental direction</a:t>
            </a:r>
            <a:r>
              <a:rPr lang="en-US" dirty="0" smtClean="0"/>
              <a:t> Growth and development spreads over the body from head to foot (</a:t>
            </a:r>
            <a:r>
              <a:rPr lang="en-US" dirty="0" err="1" smtClean="0"/>
              <a:t>cephalocaudal</a:t>
            </a:r>
            <a:r>
              <a:rPr lang="en-US" dirty="0" smtClean="0"/>
              <a:t> law) and spreads from the central axis of the body to the extremities (</a:t>
            </a:r>
            <a:r>
              <a:rPr lang="en-US" dirty="0" err="1" smtClean="0"/>
              <a:t>proximodistal</a:t>
            </a:r>
            <a:r>
              <a:rPr lang="en-US" dirty="0" smtClean="0"/>
              <a:t> law) </a:t>
            </a:r>
            <a:r>
              <a:rPr lang="en-US" dirty="0" err="1" smtClean="0"/>
              <a:t>Cephalocaudal</a:t>
            </a:r>
            <a:r>
              <a:rPr lang="en-US" dirty="0" smtClean="0"/>
              <a:t> Pattern (head to toe) </a:t>
            </a:r>
            <a:r>
              <a:rPr lang="en-US" dirty="0" err="1" smtClean="0"/>
              <a:t>Proximodistal</a:t>
            </a:r>
            <a:r>
              <a:rPr lang="en-US" dirty="0" smtClean="0"/>
              <a:t> Pattern (from center outward)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57" y="1447800"/>
            <a:ext cx="10429538" cy="4800600"/>
          </a:xfrm>
        </p:spPr>
        <p:txBody>
          <a:bodyPr>
            <a:normAutofit fontScale="92500" lnSpcReduction="10000"/>
          </a:bodyPr>
          <a:lstStyle/>
          <a:p>
            <a:pPr marL="596646" indent="-514350"/>
            <a:r>
              <a:rPr lang="en-US" u="sng" dirty="0" smtClean="0"/>
              <a:t>8. Each phase of development has characteristic behavior</a:t>
            </a:r>
            <a:r>
              <a:rPr lang="en-US" dirty="0" smtClean="0"/>
              <a:t> The patterns of behavior are marked by period of equilibrium and period of disequilibrium. </a:t>
            </a:r>
          </a:p>
          <a:p>
            <a:pPr marL="596646" indent="-514350"/>
            <a:r>
              <a:rPr lang="en-US" u="sng" dirty="0" smtClean="0"/>
              <a:t>9. Each phase of development has hazards</a:t>
            </a:r>
            <a:r>
              <a:rPr lang="en-US" dirty="0" smtClean="0"/>
              <a:t> There is ample evidence that each phase of development has associated with it certain developmental hazards whether physical, psychological, or environmental.</a:t>
            </a:r>
          </a:p>
          <a:p>
            <a:pPr marL="596646" indent="-514350"/>
            <a:r>
              <a:rPr lang="en-US" u="sng" dirty="0" smtClean="0"/>
              <a:t>12. There are social expectations for every stage of development</a:t>
            </a:r>
            <a:r>
              <a:rPr lang="en-US" dirty="0" smtClean="0"/>
              <a:t> </a:t>
            </a:r>
            <a:r>
              <a:rPr lang="en-US" dirty="0" err="1" smtClean="0"/>
              <a:t>Havighurst</a:t>
            </a:r>
            <a:r>
              <a:rPr lang="en-US" dirty="0" smtClean="0"/>
              <a:t> has labeled the social expectations as developmental tasks. 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5527</TotalTime>
  <Words>428</Words>
  <Application>Microsoft Office PowerPoint</Application>
  <PresentationFormat>Custom</PresentationFormat>
  <Paragraphs>37</Paragraphs>
  <Slides>9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Principles of Human Growth &amp; Development</vt:lpstr>
      <vt:lpstr>PRINCIPLES</vt:lpstr>
      <vt:lpstr>Slide 3</vt:lpstr>
      <vt:lpstr>Slide 4</vt:lpstr>
      <vt:lpstr>Slide 5</vt:lpstr>
      <vt:lpstr>`</vt:lpstr>
      <vt:lpstr>Slide 7</vt:lpstr>
      <vt:lpstr>PRINCIPLES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Human Growth</dc:title>
  <dc:creator>Imran</dc:creator>
  <cp:lastModifiedBy>Imran</cp:lastModifiedBy>
  <cp:revision>47</cp:revision>
  <dcterms:created xsi:type="dcterms:W3CDTF">2006-08-16T00:00:00Z</dcterms:created>
  <dcterms:modified xsi:type="dcterms:W3CDTF">2020-03-02T07:52:50Z</dcterms:modified>
</cp:coreProperties>
</file>